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96" r:id="rId6"/>
    <p:sldId id="264" r:id="rId7"/>
    <p:sldId id="265" r:id="rId8"/>
    <p:sldId id="266" r:id="rId9"/>
    <p:sldId id="267" r:id="rId10"/>
    <p:sldId id="270" r:id="rId11"/>
    <p:sldId id="271" r:id="rId12"/>
    <p:sldId id="272" r:id="rId13"/>
    <p:sldId id="273" r:id="rId14"/>
    <p:sldId id="276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ame board" id="{DAB5C761-430F-4C8E-898D-BBCD77AB74EC}">
          <p14:sldIdLst>
            <p14:sldId id="256"/>
          </p14:sldIdLst>
        </p14:section>
        <p14:section name="Topic 1" id="{E190A391-B663-4939-BC4E-B8B1E027961A}">
          <p14:sldIdLst>
            <p14:sldId id="258"/>
            <p14:sldId id="259"/>
            <p14:sldId id="260"/>
            <p14:sldId id="296"/>
          </p14:sldIdLst>
        </p14:section>
        <p14:section name="Topic 2" id="{BF6E3853-5A8E-4CBC-AB43-4F81996817DC}">
          <p14:sldIdLst>
            <p14:sldId id="264"/>
            <p14:sldId id="265"/>
            <p14:sldId id="266"/>
            <p14:sldId id="267"/>
          </p14:sldIdLst>
        </p14:section>
        <p14:section name="Topic 3" id="{2202EDFA-CD00-4FAE-87E7-FA9221C37BD3}">
          <p14:sldIdLst>
            <p14:sldId id="270"/>
            <p14:sldId id="271"/>
            <p14:sldId id="272"/>
            <p14:sldId id="273"/>
          </p14:sldIdLst>
        </p14:section>
        <p14:section name="Topic 4" id="{8F2A4C07-EB3D-4498-B46B-E35A81156C29}">
          <p14:sldIdLst>
            <p14:sldId id="276"/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F61"/>
    <a:srgbClr val="EAED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5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A67B-9997-434B-8337-B1F5C7F684E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0CFA-D4F4-4A40-8947-23A67E57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 hasBounce="1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A67B-9997-434B-8337-B1F5C7F684E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0CFA-D4F4-4A40-8947-23A67E57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5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 hasBounce="1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A67B-9997-434B-8337-B1F5C7F684E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0CFA-D4F4-4A40-8947-23A67E57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7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 hasBounce="1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A67B-9997-434B-8337-B1F5C7F684E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0CFA-D4F4-4A40-8947-23A67E57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6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 hasBounce="1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A67B-9997-434B-8337-B1F5C7F684E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0CFA-D4F4-4A40-8947-23A67E57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51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 hasBounce="1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A67B-9997-434B-8337-B1F5C7F684E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0CFA-D4F4-4A40-8947-23A67E57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 hasBounce="1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A67B-9997-434B-8337-B1F5C7F684E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0CFA-D4F4-4A40-8947-23A67E57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7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 hasBounce="1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849063"/>
          </a:xfrm>
        </p:spPr>
        <p:txBody>
          <a:bodyPr>
            <a:normAutofit/>
          </a:bodyPr>
          <a:lstStyle>
            <a:lvl1pPr algn="ctr">
              <a:defRPr sz="72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A67B-9997-434B-8337-B1F5C7F684E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0CFA-D4F4-4A40-8947-23A67E57A30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hlinkClick r:id="rId2" action="ppaction://hlinksldjump"/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0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 hasBounce="1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A67B-9997-434B-8337-B1F5C7F684E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0CFA-D4F4-4A40-8947-23A67E57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02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 hasBounce="1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A67B-9997-434B-8337-B1F5C7F684E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0CFA-D4F4-4A40-8947-23A67E57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4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 hasBounce="1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A67B-9997-434B-8337-B1F5C7F684E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E0CFA-D4F4-4A40-8947-23A67E57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12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 hasBounce="1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89000"/>
              </a:schemeClr>
            </a:gs>
            <a:gs pos="23000">
              <a:schemeClr val="accent5">
                <a:lumMod val="89000"/>
              </a:schemeClr>
            </a:gs>
            <a:gs pos="69000">
              <a:schemeClr val="accent5">
                <a:lumMod val="75000"/>
              </a:schemeClr>
            </a:gs>
            <a:gs pos="97000">
              <a:schemeClr val="accent5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CA67B-9997-434B-8337-B1F5C7F684EC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0CFA-D4F4-4A40-8947-23A67E57A3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87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14:flythrough dir="out" hasBounce="1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slide" Target="slide2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image" Target="../media/image1.jpg"/><Relationship Id="rId16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10" Type="http://schemas.openxmlformats.org/officeDocument/2006/relationships/slide" Target="slide9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4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2456" y="469820"/>
            <a:ext cx="2535919" cy="111767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dirty="0">
                <a:latin typeface="Tw Cen MT Condensed" panose="020B0606020104020203" pitchFamily="34" charset="0"/>
                <a:ea typeface="Yuppy SC" charset="-122"/>
                <a:cs typeface="Yuppy SC" charset="-122"/>
              </a:rPr>
              <a:t>What does the school counselor do?</a:t>
            </a: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012455" y="1721041"/>
            <a:ext cx="2535919" cy="111767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$100</a:t>
            </a: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012455" y="2832562"/>
            <a:ext cx="2535919" cy="111767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$200</a:t>
            </a:r>
          </a:p>
        </p:txBody>
      </p:sp>
      <p:sp>
        <p:nvSpPr>
          <p:cNvPr id="8" name="Rectangle 7">
            <a:hlinkClick r:id="rId5" action="ppaction://hlinksldjump"/>
          </p:cNvPr>
          <p:cNvSpPr/>
          <p:nvPr/>
        </p:nvSpPr>
        <p:spPr>
          <a:xfrm>
            <a:off x="1012455" y="3950241"/>
            <a:ext cx="2535919" cy="111767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$300</a:t>
            </a:r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1012455" y="5067920"/>
            <a:ext cx="2535919" cy="111767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$400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548375" y="469820"/>
            <a:ext cx="2535919" cy="111767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dirty="0">
                <a:latin typeface="Tw Cen MT Condensed" panose="020B0606020104020203" pitchFamily="34" charset="0"/>
                <a:ea typeface="Yuppy SC" charset="-122"/>
                <a:cs typeface="Yuppy SC" charset="-122"/>
              </a:rPr>
              <a:t>What can  the school counselor help with?</a:t>
            </a:r>
          </a:p>
        </p:txBody>
      </p:sp>
      <p:sp>
        <p:nvSpPr>
          <p:cNvPr id="36" name="Rectangle 35">
            <a:hlinkClick r:id="rId7" action="ppaction://hlinksldjump"/>
          </p:cNvPr>
          <p:cNvSpPr/>
          <p:nvPr/>
        </p:nvSpPr>
        <p:spPr>
          <a:xfrm>
            <a:off x="3548374" y="1721041"/>
            <a:ext cx="2535919" cy="111767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$100</a:t>
            </a:r>
          </a:p>
        </p:txBody>
      </p:sp>
      <p:sp>
        <p:nvSpPr>
          <p:cNvPr id="37" name="Rectangle 36">
            <a:hlinkClick r:id="rId8" action="ppaction://hlinksldjump"/>
          </p:cNvPr>
          <p:cNvSpPr/>
          <p:nvPr/>
        </p:nvSpPr>
        <p:spPr>
          <a:xfrm>
            <a:off x="3548374" y="2832562"/>
            <a:ext cx="2535919" cy="111767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$200</a:t>
            </a:r>
          </a:p>
        </p:txBody>
      </p:sp>
      <p:sp>
        <p:nvSpPr>
          <p:cNvPr id="38" name="Rectangle 37">
            <a:hlinkClick r:id="rId9" action="ppaction://hlinksldjump"/>
          </p:cNvPr>
          <p:cNvSpPr/>
          <p:nvPr/>
        </p:nvSpPr>
        <p:spPr>
          <a:xfrm>
            <a:off x="3548374" y="3950241"/>
            <a:ext cx="2535919" cy="111767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$300</a:t>
            </a:r>
          </a:p>
        </p:txBody>
      </p:sp>
      <p:sp>
        <p:nvSpPr>
          <p:cNvPr id="39" name="Rectangle 38">
            <a:hlinkClick r:id="rId10" action="ppaction://hlinksldjump"/>
          </p:cNvPr>
          <p:cNvSpPr/>
          <p:nvPr/>
        </p:nvSpPr>
        <p:spPr>
          <a:xfrm>
            <a:off x="3548374" y="5067920"/>
            <a:ext cx="2535919" cy="111767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$400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084294" y="469820"/>
            <a:ext cx="2535919" cy="111767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 sz="2800" dirty="0">
                <a:latin typeface="Tw Cen MT Condensed" panose="020B0606020104020203" pitchFamily="34" charset="0"/>
                <a:ea typeface="Yuppy SC" charset="-122"/>
                <a:cs typeface="Yuppy SC" charset="-122"/>
              </a:rPr>
              <a:t>Who does the school counselor talk to?</a:t>
            </a:r>
          </a:p>
        </p:txBody>
      </p:sp>
      <p:sp>
        <p:nvSpPr>
          <p:cNvPr id="42" name="Rectangle 41">
            <a:hlinkClick r:id="rId11" action="ppaction://hlinksldjump"/>
          </p:cNvPr>
          <p:cNvSpPr/>
          <p:nvPr/>
        </p:nvSpPr>
        <p:spPr>
          <a:xfrm>
            <a:off x="6084293" y="1721041"/>
            <a:ext cx="2535919" cy="111767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$100</a:t>
            </a:r>
          </a:p>
        </p:txBody>
      </p:sp>
      <p:sp>
        <p:nvSpPr>
          <p:cNvPr id="43" name="Rectangle 42">
            <a:hlinkClick r:id="rId12" action="ppaction://hlinksldjump"/>
          </p:cNvPr>
          <p:cNvSpPr/>
          <p:nvPr/>
        </p:nvSpPr>
        <p:spPr>
          <a:xfrm>
            <a:off x="6084293" y="2832562"/>
            <a:ext cx="2535919" cy="111767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$200</a:t>
            </a:r>
          </a:p>
        </p:txBody>
      </p:sp>
      <p:sp>
        <p:nvSpPr>
          <p:cNvPr id="44" name="Rectangle 43">
            <a:hlinkClick r:id="rId13" action="ppaction://hlinksldjump"/>
          </p:cNvPr>
          <p:cNvSpPr/>
          <p:nvPr/>
        </p:nvSpPr>
        <p:spPr>
          <a:xfrm>
            <a:off x="6084293" y="3950241"/>
            <a:ext cx="2535919" cy="111767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$300</a:t>
            </a:r>
          </a:p>
        </p:txBody>
      </p:sp>
      <p:sp>
        <p:nvSpPr>
          <p:cNvPr id="45" name="Rectangle 44">
            <a:hlinkClick r:id="rId14" action="ppaction://hlinksldjump"/>
          </p:cNvPr>
          <p:cNvSpPr/>
          <p:nvPr/>
        </p:nvSpPr>
        <p:spPr>
          <a:xfrm>
            <a:off x="6084293" y="5067920"/>
            <a:ext cx="2535919" cy="111767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$400</a:t>
            </a:r>
          </a:p>
        </p:txBody>
      </p:sp>
      <p:sp>
        <p:nvSpPr>
          <p:cNvPr id="47" name="Rectangle 46"/>
          <p:cNvSpPr/>
          <p:nvPr/>
        </p:nvSpPr>
        <p:spPr>
          <a:xfrm>
            <a:off x="8620212" y="469820"/>
            <a:ext cx="2535919" cy="111767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en-US" sz="2800" dirty="0">
                <a:latin typeface="Tw Cen MT Condensed" panose="020B0606020104020203" pitchFamily="34" charset="0"/>
                <a:ea typeface="Yuppy SC" charset="-122"/>
                <a:cs typeface="Yuppy SC" charset="-122"/>
              </a:rPr>
              <a:t>Will I see the school counselor?</a:t>
            </a:r>
          </a:p>
        </p:txBody>
      </p:sp>
      <p:sp>
        <p:nvSpPr>
          <p:cNvPr id="48" name="Rectangle 47">
            <a:hlinkClick r:id="rId15" action="ppaction://hlinksldjump"/>
          </p:cNvPr>
          <p:cNvSpPr/>
          <p:nvPr/>
        </p:nvSpPr>
        <p:spPr>
          <a:xfrm>
            <a:off x="8620211" y="1721041"/>
            <a:ext cx="2535919" cy="111767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$100</a:t>
            </a:r>
          </a:p>
        </p:txBody>
      </p:sp>
      <p:sp>
        <p:nvSpPr>
          <p:cNvPr id="49" name="Rectangle 48">
            <a:hlinkClick r:id="rId16" action="ppaction://hlinksldjump"/>
          </p:cNvPr>
          <p:cNvSpPr/>
          <p:nvPr/>
        </p:nvSpPr>
        <p:spPr>
          <a:xfrm>
            <a:off x="8620211" y="2832562"/>
            <a:ext cx="2535919" cy="111767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$200</a:t>
            </a:r>
          </a:p>
        </p:txBody>
      </p:sp>
      <p:sp>
        <p:nvSpPr>
          <p:cNvPr id="50" name="Rectangle 49">
            <a:hlinkClick r:id="rId17" action="ppaction://hlinksldjump"/>
          </p:cNvPr>
          <p:cNvSpPr/>
          <p:nvPr/>
        </p:nvSpPr>
        <p:spPr>
          <a:xfrm>
            <a:off x="8620211" y="3950241"/>
            <a:ext cx="2535919" cy="111767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$300</a:t>
            </a:r>
          </a:p>
        </p:txBody>
      </p:sp>
      <p:sp>
        <p:nvSpPr>
          <p:cNvPr id="51" name="Rectangle 50">
            <a:hlinkClick r:id="rId18" action="ppaction://hlinksldjump"/>
          </p:cNvPr>
          <p:cNvSpPr/>
          <p:nvPr/>
        </p:nvSpPr>
        <p:spPr>
          <a:xfrm>
            <a:off x="8620211" y="5067920"/>
            <a:ext cx="2535919" cy="1117679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rPr>
              <a:t>$400</a:t>
            </a:r>
          </a:p>
        </p:txBody>
      </p:sp>
      <p:sp>
        <p:nvSpPr>
          <p:cNvPr id="2" name="Rectangle 1">
            <a:hlinkClick r:id="" action="ppaction://noaction"/>
          </p:cNvPr>
          <p:cNvSpPr/>
          <p:nvPr/>
        </p:nvSpPr>
        <p:spPr>
          <a:xfrm>
            <a:off x="11673016" y="0"/>
            <a:ext cx="518984" cy="10457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2743200" y="2244388"/>
            <a:ext cx="2626374" cy="816312"/>
          </a:xfrm>
          <a:prstGeom prst="ellipse">
            <a:avLst/>
          </a:prstGeom>
          <a:solidFill>
            <a:srgbClr val="FFFF00">
              <a:alpha val="26000"/>
            </a:srgb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5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hasBounce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50" grpId="0" animBg="1"/>
      <p:bldP spid="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EAED08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US" dirty="0">
                <a:latin typeface="Yuppy SC" charset="-122"/>
                <a:ea typeface="Yuppy SC" charset="-122"/>
                <a:cs typeface="Yuppy SC" charset="-122"/>
              </a:rPr>
              <a:t>True or False: </a:t>
            </a:r>
            <a:br>
              <a:rPr lang="en-US" dirty="0">
                <a:latin typeface="Yuppy SC" charset="-122"/>
                <a:ea typeface="Yuppy SC" charset="-122"/>
                <a:cs typeface="Yuppy SC" charset="-122"/>
              </a:rPr>
            </a:br>
            <a:r>
              <a:rPr lang="en-US" dirty="0">
                <a:latin typeface="Yuppy SC" charset="-122"/>
                <a:ea typeface="Yuppy SC" charset="-122"/>
                <a:cs typeface="Yuppy SC" charset="-122"/>
              </a:rPr>
              <a:t/>
            </a:r>
            <a:br>
              <a:rPr lang="en-US" dirty="0">
                <a:latin typeface="Yuppy SC" charset="-122"/>
                <a:ea typeface="Yuppy SC" charset="-122"/>
                <a:cs typeface="Yuppy SC" charset="-122"/>
              </a:rPr>
            </a:br>
            <a:r>
              <a:rPr lang="en-US" sz="8900" dirty="0">
                <a:latin typeface="+mn-lt"/>
                <a:ea typeface="Yuppy SC" charset="-122"/>
                <a:cs typeface="Yuppy SC" charset="-122"/>
              </a:rPr>
              <a:t>The school counselor may talk to my teacher.</a:t>
            </a:r>
            <a:endParaRPr lang="en-US" sz="8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7872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 hasBounce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EAED08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US" dirty="0">
                <a:latin typeface="Yuppy SC" charset="-122"/>
                <a:ea typeface="Yuppy SC" charset="-122"/>
                <a:cs typeface="Yuppy SC" charset="-122"/>
              </a:rPr>
              <a:t>True or False: </a:t>
            </a:r>
            <a:br>
              <a:rPr lang="en-US" dirty="0">
                <a:latin typeface="Yuppy SC" charset="-122"/>
                <a:ea typeface="Yuppy SC" charset="-122"/>
                <a:cs typeface="Yuppy SC" charset="-122"/>
              </a:rPr>
            </a:br>
            <a:r>
              <a:rPr lang="en-US" dirty="0">
                <a:latin typeface="Yuppy SC" charset="-122"/>
                <a:ea typeface="Yuppy SC" charset="-122"/>
                <a:cs typeface="Yuppy SC" charset="-122"/>
              </a:rPr>
              <a:t/>
            </a:r>
            <a:br>
              <a:rPr lang="en-US" dirty="0">
                <a:latin typeface="Yuppy SC" charset="-122"/>
                <a:ea typeface="Yuppy SC" charset="-122"/>
                <a:cs typeface="Yuppy SC" charset="-122"/>
              </a:rPr>
            </a:br>
            <a:r>
              <a:rPr lang="en-US" sz="8900" dirty="0">
                <a:latin typeface="+mn-lt"/>
              </a:rPr>
              <a:t>The school counselor may talk to my parents.</a:t>
            </a:r>
          </a:p>
        </p:txBody>
      </p:sp>
    </p:spTree>
    <p:extLst>
      <p:ext uri="{BB962C8B-B14F-4D97-AF65-F5344CB8AC3E}">
        <p14:creationId xmlns:p14="http://schemas.microsoft.com/office/powerpoint/2010/main" val="340383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 hasBounce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EAED08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US" dirty="0">
                <a:latin typeface="Yuppy SC" charset="-122"/>
                <a:ea typeface="Yuppy SC" charset="-122"/>
                <a:cs typeface="Yuppy SC" charset="-122"/>
              </a:rPr>
              <a:t>True or False: </a:t>
            </a:r>
            <a:br>
              <a:rPr lang="en-US" dirty="0">
                <a:latin typeface="Yuppy SC" charset="-122"/>
                <a:ea typeface="Yuppy SC" charset="-122"/>
                <a:cs typeface="Yuppy SC" charset="-122"/>
              </a:rPr>
            </a:br>
            <a:r>
              <a:rPr lang="en-US" dirty="0">
                <a:latin typeface="Yuppy SC" charset="-122"/>
                <a:ea typeface="Yuppy SC" charset="-122"/>
                <a:cs typeface="Yuppy SC" charset="-122"/>
              </a:rPr>
              <a:t/>
            </a:r>
            <a:br>
              <a:rPr lang="en-US" dirty="0">
                <a:latin typeface="Yuppy SC" charset="-122"/>
                <a:ea typeface="Yuppy SC" charset="-122"/>
                <a:cs typeface="Yuppy SC" charset="-122"/>
              </a:rPr>
            </a:br>
            <a:r>
              <a:rPr lang="en-US" sz="6700" dirty="0">
                <a:latin typeface="+mn-lt"/>
              </a:rPr>
              <a:t>If I tell the school counselor a secret she will keep it </a:t>
            </a:r>
            <a:r>
              <a:rPr lang="en-US" sz="6700" b="1" dirty="0">
                <a:latin typeface="+mn-lt"/>
              </a:rPr>
              <a:t>ALL</a:t>
            </a:r>
            <a:r>
              <a:rPr lang="en-US" sz="6700" dirty="0">
                <a:latin typeface="+mn-lt"/>
              </a:rPr>
              <a:t> the time.</a:t>
            </a:r>
          </a:p>
        </p:txBody>
      </p:sp>
    </p:spTree>
    <p:extLst>
      <p:ext uri="{BB962C8B-B14F-4D97-AF65-F5344CB8AC3E}">
        <p14:creationId xmlns:p14="http://schemas.microsoft.com/office/powerpoint/2010/main" val="215897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 hasBounce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EAED08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US" sz="4000" dirty="0">
                <a:latin typeface="Helvetica Neue" panose="02000503000000020004" pitchFamily="2" charset="0"/>
              </a:rPr>
              <a:t/>
            </a:r>
            <a:br>
              <a:rPr lang="en-US" sz="4000" dirty="0">
                <a:latin typeface="Helvetica Neue" panose="02000503000000020004" pitchFamily="2" charset="0"/>
              </a:rPr>
            </a:br>
            <a:r>
              <a:rPr lang="en-US" sz="6000" dirty="0">
                <a:latin typeface="Yuppy SC" charset="-122"/>
                <a:ea typeface="Yuppy SC" charset="-122"/>
                <a:cs typeface="Yuppy SC" charset="-122"/>
              </a:rPr>
              <a:t>True or False: </a:t>
            </a:r>
            <a:br>
              <a:rPr lang="en-US" sz="6000" dirty="0">
                <a:latin typeface="Yuppy SC" charset="-122"/>
                <a:ea typeface="Yuppy SC" charset="-122"/>
                <a:cs typeface="Yuppy SC" charset="-122"/>
              </a:rPr>
            </a:br>
            <a:r>
              <a:rPr lang="en-US" sz="6000" dirty="0">
                <a:latin typeface="Yuppy SC" charset="-122"/>
                <a:ea typeface="Yuppy SC" charset="-122"/>
                <a:cs typeface="Yuppy SC" charset="-122"/>
              </a:rPr>
              <a:t/>
            </a:r>
            <a:br>
              <a:rPr lang="en-US" sz="6000" dirty="0">
                <a:latin typeface="Yuppy SC" charset="-122"/>
                <a:ea typeface="Yuppy SC" charset="-122"/>
                <a:cs typeface="Yuppy SC" charset="-122"/>
              </a:rPr>
            </a:br>
            <a:r>
              <a:rPr lang="en-US" sz="6000" dirty="0">
                <a:latin typeface="+mn-lt"/>
              </a:rPr>
              <a:t>If I tell the school counselor someone is getting hurt or I am getting hurt, she will tell my parents.</a:t>
            </a:r>
            <a:endParaRPr lang="en-US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354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 hasBounce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EAED08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US" sz="8000" dirty="0">
                <a:latin typeface="Helvetica Neue" panose="02000503000000020004" pitchFamily="2" charset="0"/>
              </a:rPr>
              <a:t>True or False:</a:t>
            </a:r>
            <a:br>
              <a:rPr lang="en-US" sz="8000" dirty="0">
                <a:latin typeface="Helvetica Neue" panose="02000503000000020004" pitchFamily="2" charset="0"/>
              </a:rPr>
            </a:br>
            <a:r>
              <a:rPr lang="en-US" sz="8000" dirty="0">
                <a:latin typeface="Helvetica Neue" panose="02000503000000020004" pitchFamily="2" charset="0"/>
              </a:rPr>
              <a:t/>
            </a:r>
            <a:br>
              <a:rPr lang="en-US" sz="8000" dirty="0">
                <a:latin typeface="Helvetica Neue" panose="02000503000000020004" pitchFamily="2" charset="0"/>
              </a:rPr>
            </a:br>
            <a:r>
              <a:rPr lang="en-US" sz="8000" dirty="0">
                <a:latin typeface="Helvetica Neue" panose="02000503000000020004" pitchFamily="2" charset="0"/>
              </a:rPr>
              <a:t>The school counselor sees every student individually.</a:t>
            </a:r>
            <a:endParaRPr lang="en-US" sz="9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998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 hasBounce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EAED08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US" sz="8000" dirty="0">
                <a:latin typeface="Helvetica Neue" panose="02000503000000020004" pitchFamily="2" charset="0"/>
              </a:rPr>
              <a:t>True or False: </a:t>
            </a:r>
            <a:br>
              <a:rPr lang="en-US" sz="8000" dirty="0">
                <a:latin typeface="Helvetica Neue" panose="02000503000000020004" pitchFamily="2" charset="0"/>
              </a:rPr>
            </a:br>
            <a:r>
              <a:rPr lang="en-US" sz="8000" dirty="0">
                <a:latin typeface="Helvetica Neue" panose="02000503000000020004" pitchFamily="2" charset="0"/>
              </a:rPr>
              <a:t/>
            </a:r>
            <a:br>
              <a:rPr lang="en-US" sz="8000" dirty="0">
                <a:latin typeface="Helvetica Neue" panose="02000503000000020004" pitchFamily="2" charset="0"/>
              </a:rPr>
            </a:br>
            <a:r>
              <a:rPr lang="en-US" sz="8000" dirty="0">
                <a:latin typeface="Helvetica Neue" panose="02000503000000020004" pitchFamily="2" charset="0"/>
              </a:rPr>
              <a:t>The school counselor sees some students in groups.</a:t>
            </a:r>
            <a:endParaRPr lang="en-US" sz="8900" dirty="0">
              <a:latin typeface="+mn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A2D3664-D6D1-8041-ABB6-F808DB6B668C}"/>
              </a:ext>
            </a:extLst>
          </p:cNvPr>
          <p:cNvSpPr/>
          <p:nvPr/>
        </p:nvSpPr>
        <p:spPr>
          <a:xfrm>
            <a:off x="3048000" y="24133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Helvetica Neue" panose="02000503000000020004" pitchFamily="2" charset="0"/>
              </a:rPr>
              <a:t/>
            </a:r>
            <a:br>
              <a:rPr lang="en-US" dirty="0">
                <a:latin typeface="Helvetica Neue" panose="02000503000000020004" pitchFamily="2" charset="0"/>
              </a:rPr>
            </a:br>
            <a:endParaRPr lang="en-US" dirty="0"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055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 hasBounce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EAED08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US" sz="8000" dirty="0">
                <a:latin typeface="Helvetica Neue" panose="02000503000000020004" pitchFamily="2" charset="0"/>
              </a:rPr>
              <a:t>True or False: </a:t>
            </a:r>
            <a:br>
              <a:rPr lang="en-US" sz="8000" dirty="0">
                <a:latin typeface="Helvetica Neue" panose="02000503000000020004" pitchFamily="2" charset="0"/>
              </a:rPr>
            </a:br>
            <a:r>
              <a:rPr lang="en-US" sz="8000" dirty="0">
                <a:latin typeface="Helvetica Neue" panose="02000503000000020004" pitchFamily="2" charset="0"/>
              </a:rPr>
              <a:t/>
            </a:r>
            <a:br>
              <a:rPr lang="en-US" sz="8000" dirty="0">
                <a:latin typeface="Helvetica Neue" panose="02000503000000020004" pitchFamily="2" charset="0"/>
              </a:rPr>
            </a:br>
            <a:r>
              <a:rPr lang="en-US" sz="8000" dirty="0">
                <a:latin typeface="Helvetica Neue" panose="02000503000000020004" pitchFamily="2" charset="0"/>
              </a:rPr>
              <a:t>The school counselor chooses to see kids based on who she likes the best.</a:t>
            </a:r>
            <a:endParaRPr lang="en-US" sz="8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839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 hasBounce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EAED08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US" dirty="0">
                <a:latin typeface="Tw Cen MT Condensed" panose="020B0606020104020203" pitchFamily="34" charset="0"/>
                <a:ea typeface="Yuppy SC" charset="-122"/>
                <a:cs typeface="Yuppy SC" charset="-122"/>
              </a:rPr>
              <a:t>True or False:</a:t>
            </a:r>
            <a:br>
              <a:rPr lang="en-US" dirty="0">
                <a:latin typeface="Tw Cen MT Condensed" panose="020B0606020104020203" pitchFamily="34" charset="0"/>
                <a:ea typeface="Yuppy SC" charset="-122"/>
                <a:cs typeface="Yuppy SC" charset="-122"/>
              </a:rPr>
            </a:br>
            <a:r>
              <a:rPr lang="en-US" dirty="0">
                <a:latin typeface="Tw Cen MT Condensed" panose="020B0606020104020203" pitchFamily="34" charset="0"/>
                <a:ea typeface="Yuppy SC" charset="-122"/>
                <a:cs typeface="Yuppy SC" charset="-122"/>
              </a:rPr>
              <a:t/>
            </a:r>
            <a:br>
              <a:rPr lang="en-US" dirty="0">
                <a:latin typeface="Tw Cen MT Condensed" panose="020B0606020104020203" pitchFamily="34" charset="0"/>
                <a:ea typeface="Yuppy SC" charset="-122"/>
                <a:cs typeface="Yuppy SC" charset="-122"/>
              </a:rPr>
            </a:br>
            <a:r>
              <a:rPr lang="en-US" dirty="0">
                <a:latin typeface="Tw Cen MT Condensed" panose="020B0606020104020203" pitchFamily="34" charset="0"/>
                <a:ea typeface="Yuppy SC" charset="-122"/>
                <a:cs typeface="Yuppy SC" charset="-122"/>
              </a:rPr>
              <a:t>It is okay to ask to see the school counselor if I am having a problem.</a:t>
            </a:r>
            <a:endParaRPr lang="en-US" sz="8000" dirty="0">
              <a:latin typeface="Tw Cen MT Condensed" panose="020B0606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1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 hasBounce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FAFF61"/>
            </a:solidFill>
            <a:prstDash val="dash"/>
          </a:ln>
        </p:spPr>
        <p:txBody>
          <a:bodyPr/>
          <a:lstStyle/>
          <a:p>
            <a:r>
              <a:rPr lang="en-US" dirty="0">
                <a:latin typeface="Yuppy SC" charset="-122"/>
                <a:ea typeface="Yuppy SC" charset="-122"/>
                <a:cs typeface="Yuppy SC" charset="-122"/>
              </a:rPr>
              <a:t>True or False: </a:t>
            </a:r>
            <a:br>
              <a:rPr lang="en-US" dirty="0">
                <a:latin typeface="Yuppy SC" charset="-122"/>
                <a:ea typeface="Yuppy SC" charset="-122"/>
                <a:cs typeface="Yuppy SC" charset="-122"/>
              </a:rPr>
            </a:br>
            <a:r>
              <a:rPr lang="en-US" dirty="0">
                <a:latin typeface="Yuppy SC" charset="-122"/>
                <a:ea typeface="Yuppy SC" charset="-122"/>
                <a:cs typeface="Yuppy SC" charset="-122"/>
              </a:rPr>
              <a:t/>
            </a:r>
            <a:br>
              <a:rPr lang="en-US" dirty="0">
                <a:latin typeface="Yuppy SC" charset="-122"/>
                <a:ea typeface="Yuppy SC" charset="-122"/>
                <a:cs typeface="Yuppy SC" charset="-122"/>
              </a:rPr>
            </a:br>
            <a:r>
              <a:rPr lang="en-US" dirty="0">
                <a:latin typeface="+mn-lt"/>
              </a:rPr>
              <a:t>I have to see the school counselor when I get in trouble.</a:t>
            </a:r>
          </a:p>
        </p:txBody>
      </p:sp>
    </p:spTree>
    <p:extLst>
      <p:ext uri="{BB962C8B-B14F-4D97-AF65-F5344CB8AC3E}">
        <p14:creationId xmlns:p14="http://schemas.microsoft.com/office/powerpoint/2010/main" val="115731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 hasBounce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EAED08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US" dirty="0">
                <a:latin typeface="Yuppy SC" charset="-122"/>
                <a:ea typeface="Yuppy SC" charset="-122"/>
                <a:cs typeface="Yuppy SC" charset="-122"/>
              </a:rPr>
              <a:t>True or False: </a:t>
            </a:r>
            <a:br>
              <a:rPr lang="en-US" dirty="0">
                <a:latin typeface="Yuppy SC" charset="-122"/>
                <a:ea typeface="Yuppy SC" charset="-122"/>
                <a:cs typeface="Yuppy SC" charset="-122"/>
              </a:rPr>
            </a:br>
            <a:r>
              <a:rPr lang="en-US" dirty="0">
                <a:latin typeface="Yuppy SC" charset="-122"/>
                <a:ea typeface="Yuppy SC" charset="-122"/>
                <a:cs typeface="Yuppy SC" charset="-122"/>
              </a:rPr>
              <a:t/>
            </a:r>
            <a:br>
              <a:rPr lang="en-US" dirty="0">
                <a:latin typeface="Yuppy SC" charset="-122"/>
                <a:ea typeface="Yuppy SC" charset="-122"/>
                <a:cs typeface="Yuppy SC" charset="-122"/>
              </a:rPr>
            </a:br>
            <a:r>
              <a:rPr lang="en-US" sz="8000" dirty="0">
                <a:latin typeface="+mn-lt"/>
              </a:rPr>
              <a:t>The school counselor only helps students with special needs.</a:t>
            </a:r>
          </a:p>
        </p:txBody>
      </p:sp>
    </p:spTree>
    <p:extLst>
      <p:ext uri="{BB962C8B-B14F-4D97-AF65-F5344CB8AC3E}">
        <p14:creationId xmlns:p14="http://schemas.microsoft.com/office/powerpoint/2010/main" val="72242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 hasBounce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EAED08"/>
            </a:solidFill>
            <a:prstDash val="dash"/>
          </a:ln>
        </p:spPr>
        <p:txBody>
          <a:bodyPr>
            <a:normAutofit fontScale="90000"/>
          </a:bodyPr>
          <a:lstStyle/>
          <a:p>
            <a:r>
              <a:rPr lang="en-US" dirty="0">
                <a:latin typeface="Yuppy SC" charset="-122"/>
                <a:ea typeface="Yuppy SC" charset="-122"/>
                <a:cs typeface="Yuppy SC" charset="-122"/>
              </a:rPr>
              <a:t>True or False: </a:t>
            </a:r>
            <a:br>
              <a:rPr lang="en-US" dirty="0">
                <a:latin typeface="Yuppy SC" charset="-122"/>
                <a:ea typeface="Yuppy SC" charset="-122"/>
                <a:cs typeface="Yuppy SC" charset="-122"/>
              </a:rPr>
            </a:br>
            <a:r>
              <a:rPr lang="en-US" dirty="0">
                <a:latin typeface="Yuppy SC" charset="-122"/>
                <a:ea typeface="Yuppy SC" charset="-122"/>
                <a:cs typeface="Yuppy SC" charset="-122"/>
              </a:rPr>
              <a:t/>
            </a:r>
            <a:br>
              <a:rPr lang="en-US" dirty="0">
                <a:latin typeface="Yuppy SC" charset="-122"/>
                <a:ea typeface="Yuppy SC" charset="-122"/>
                <a:cs typeface="Yuppy SC" charset="-122"/>
              </a:rPr>
            </a:br>
            <a:r>
              <a:rPr lang="en-US" sz="8800" dirty="0">
                <a:latin typeface="+mn-lt"/>
              </a:rPr>
              <a:t>The school counselor sees students in groups and individually.</a:t>
            </a:r>
          </a:p>
        </p:txBody>
      </p:sp>
    </p:spTree>
    <p:extLst>
      <p:ext uri="{BB962C8B-B14F-4D97-AF65-F5344CB8AC3E}">
        <p14:creationId xmlns:p14="http://schemas.microsoft.com/office/powerpoint/2010/main" val="298861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 hasBounce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EAED08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US" dirty="0">
                <a:latin typeface="Yuppy SC" charset="-122"/>
                <a:ea typeface="Yuppy SC" charset="-122"/>
                <a:cs typeface="Yuppy SC" charset="-122"/>
              </a:rPr>
              <a:t>True or False: </a:t>
            </a:r>
            <a:br>
              <a:rPr lang="en-US" dirty="0">
                <a:latin typeface="Yuppy SC" charset="-122"/>
                <a:ea typeface="Yuppy SC" charset="-122"/>
                <a:cs typeface="Yuppy SC" charset="-122"/>
              </a:rPr>
            </a:br>
            <a:r>
              <a:rPr lang="en-US" dirty="0">
                <a:latin typeface="Yuppy SC" charset="-122"/>
                <a:ea typeface="Yuppy SC" charset="-122"/>
                <a:cs typeface="Yuppy SC" charset="-122"/>
              </a:rPr>
              <a:t/>
            </a:r>
            <a:br>
              <a:rPr lang="en-US" dirty="0">
                <a:latin typeface="Yuppy SC" charset="-122"/>
                <a:ea typeface="Yuppy SC" charset="-122"/>
                <a:cs typeface="Yuppy SC" charset="-122"/>
              </a:rPr>
            </a:br>
            <a:r>
              <a:rPr lang="en-US" dirty="0">
                <a:latin typeface="Yuppy SC" charset="-122"/>
                <a:ea typeface="Yuppy SC" charset="-122"/>
                <a:cs typeface="Yuppy SC" charset="-122"/>
              </a:rPr>
              <a:t>The school counselor can help me if I am feeling sick.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596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 hasBounce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EAED08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US" dirty="0">
                <a:latin typeface="Yuppy SC" charset="-122"/>
                <a:ea typeface="Yuppy SC" charset="-122"/>
                <a:cs typeface="Yuppy SC" charset="-122"/>
              </a:rPr>
              <a:t>True or False: </a:t>
            </a:r>
            <a:br>
              <a:rPr lang="en-US" dirty="0">
                <a:latin typeface="Yuppy SC" charset="-122"/>
                <a:ea typeface="Yuppy SC" charset="-122"/>
                <a:cs typeface="Yuppy SC" charset="-122"/>
              </a:rPr>
            </a:br>
            <a:r>
              <a:rPr lang="en-US" dirty="0">
                <a:latin typeface="Yuppy SC" charset="-122"/>
                <a:ea typeface="Yuppy SC" charset="-122"/>
                <a:cs typeface="Yuppy SC" charset="-122"/>
              </a:rPr>
              <a:t/>
            </a:r>
            <a:br>
              <a:rPr lang="en-US" dirty="0">
                <a:latin typeface="Yuppy SC" charset="-122"/>
                <a:ea typeface="Yuppy SC" charset="-122"/>
                <a:cs typeface="Yuppy SC" charset="-122"/>
              </a:rPr>
            </a:br>
            <a:r>
              <a:rPr lang="en-US" sz="8000" dirty="0">
                <a:latin typeface="+mn-lt"/>
              </a:rPr>
              <a:t>The school counselor helps students study for tests.</a:t>
            </a:r>
          </a:p>
        </p:txBody>
      </p:sp>
    </p:spTree>
    <p:extLst>
      <p:ext uri="{BB962C8B-B14F-4D97-AF65-F5344CB8AC3E}">
        <p14:creationId xmlns:p14="http://schemas.microsoft.com/office/powerpoint/2010/main" val="18665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 hasBounce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EAED08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US" dirty="0">
                <a:latin typeface="Yuppy SC" charset="-122"/>
                <a:ea typeface="Yuppy SC" charset="-122"/>
                <a:cs typeface="Yuppy SC" charset="-122"/>
              </a:rPr>
              <a:t>True or False: </a:t>
            </a:r>
            <a:br>
              <a:rPr lang="en-US" dirty="0">
                <a:latin typeface="Yuppy SC" charset="-122"/>
                <a:ea typeface="Yuppy SC" charset="-122"/>
                <a:cs typeface="Yuppy SC" charset="-122"/>
              </a:rPr>
            </a:br>
            <a:r>
              <a:rPr lang="en-US" dirty="0">
                <a:latin typeface="Yuppy SC" charset="-122"/>
                <a:ea typeface="Yuppy SC" charset="-122"/>
                <a:cs typeface="Yuppy SC" charset="-122"/>
              </a:rPr>
              <a:t/>
            </a:r>
            <a:br>
              <a:rPr lang="en-US" dirty="0">
                <a:latin typeface="Yuppy SC" charset="-122"/>
                <a:ea typeface="Yuppy SC" charset="-122"/>
                <a:cs typeface="Yuppy SC" charset="-122"/>
              </a:rPr>
            </a:br>
            <a:r>
              <a:rPr lang="en-US" sz="8000" dirty="0">
                <a:latin typeface="+mn-lt"/>
              </a:rPr>
              <a:t>The school counselor can help when I feel </a:t>
            </a:r>
            <a:r>
              <a:rPr lang="en-US" sz="8000" dirty="0" smtClean="0">
                <a:latin typeface="+mn-lt"/>
              </a:rPr>
              <a:t>angry or worried.</a:t>
            </a:r>
            <a:endParaRPr lang="en-US" sz="8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84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 hasBounce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EAED08"/>
            </a:solidFill>
            <a:prstDash val="dash"/>
          </a:ln>
        </p:spPr>
        <p:txBody>
          <a:bodyPr>
            <a:normAutofit/>
          </a:bodyPr>
          <a:lstStyle/>
          <a:p>
            <a:r>
              <a:rPr lang="en-US" dirty="0">
                <a:latin typeface="Yuppy SC" charset="-122"/>
                <a:ea typeface="Yuppy SC" charset="-122"/>
                <a:cs typeface="Yuppy SC" charset="-122"/>
              </a:rPr>
              <a:t>True or False: </a:t>
            </a:r>
            <a:br>
              <a:rPr lang="en-US" dirty="0">
                <a:latin typeface="Yuppy SC" charset="-122"/>
                <a:ea typeface="Yuppy SC" charset="-122"/>
                <a:cs typeface="Yuppy SC" charset="-122"/>
              </a:rPr>
            </a:br>
            <a:r>
              <a:rPr lang="en-US" dirty="0">
                <a:latin typeface="Yuppy SC" charset="-122"/>
                <a:ea typeface="Yuppy SC" charset="-122"/>
                <a:cs typeface="Yuppy SC" charset="-122"/>
              </a:rPr>
              <a:t/>
            </a:r>
            <a:br>
              <a:rPr lang="en-US" dirty="0">
                <a:latin typeface="Yuppy SC" charset="-122"/>
                <a:ea typeface="Yuppy SC" charset="-122"/>
                <a:cs typeface="Yuppy SC" charset="-122"/>
              </a:rPr>
            </a:br>
            <a:r>
              <a:rPr lang="en-US" sz="8000" dirty="0">
                <a:latin typeface="+mn-lt"/>
              </a:rPr>
              <a:t>The school counselor can help me with family problems.</a:t>
            </a:r>
          </a:p>
        </p:txBody>
      </p:sp>
    </p:spTree>
    <p:extLst>
      <p:ext uri="{BB962C8B-B14F-4D97-AF65-F5344CB8AC3E}">
        <p14:creationId xmlns:p14="http://schemas.microsoft.com/office/powerpoint/2010/main" val="205674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 hasBounce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76200">
            <a:solidFill>
              <a:srgbClr val="EAED08"/>
            </a:solidFill>
            <a:prstDash val="dash"/>
          </a:ln>
        </p:spPr>
        <p:txBody>
          <a:bodyPr>
            <a:normAutofit fontScale="90000"/>
          </a:bodyPr>
          <a:lstStyle/>
          <a:p>
            <a:r>
              <a:rPr lang="en-US" dirty="0">
                <a:latin typeface="Yuppy SC" charset="-122"/>
                <a:ea typeface="Yuppy SC" charset="-122"/>
                <a:cs typeface="Yuppy SC" charset="-122"/>
              </a:rPr>
              <a:t/>
            </a:r>
            <a:br>
              <a:rPr lang="en-US" dirty="0">
                <a:latin typeface="Yuppy SC" charset="-122"/>
                <a:ea typeface="Yuppy SC" charset="-122"/>
                <a:cs typeface="Yuppy SC" charset="-122"/>
              </a:rPr>
            </a:br>
            <a:r>
              <a:rPr lang="en-US" dirty="0">
                <a:latin typeface="Yuppy SC" charset="-122"/>
                <a:ea typeface="Yuppy SC" charset="-122"/>
                <a:cs typeface="Yuppy SC" charset="-122"/>
              </a:rPr>
              <a:t/>
            </a:r>
            <a:br>
              <a:rPr lang="en-US" dirty="0">
                <a:latin typeface="Yuppy SC" charset="-122"/>
                <a:ea typeface="Yuppy SC" charset="-122"/>
                <a:cs typeface="Yuppy SC" charset="-122"/>
              </a:rPr>
            </a:br>
            <a:r>
              <a:rPr lang="en-US" dirty="0">
                <a:latin typeface="Yuppy SC" charset="-122"/>
                <a:ea typeface="Yuppy SC" charset="-122"/>
                <a:cs typeface="Yuppy SC" charset="-122"/>
              </a:rPr>
              <a:t>True or False:</a:t>
            </a:r>
            <a:br>
              <a:rPr lang="en-US" dirty="0">
                <a:latin typeface="Yuppy SC" charset="-122"/>
                <a:ea typeface="Yuppy SC" charset="-122"/>
                <a:cs typeface="Yuppy SC" charset="-122"/>
              </a:rPr>
            </a:br>
            <a:r>
              <a:rPr lang="en-US" dirty="0">
                <a:latin typeface="Yuppy SC" charset="-122"/>
                <a:ea typeface="Yuppy SC" charset="-122"/>
                <a:cs typeface="Yuppy SC" charset="-122"/>
              </a:rPr>
              <a:t/>
            </a:r>
            <a:br>
              <a:rPr lang="en-US" dirty="0">
                <a:latin typeface="Yuppy SC" charset="-122"/>
                <a:ea typeface="Yuppy SC" charset="-122"/>
                <a:cs typeface="Yuppy SC" charset="-122"/>
              </a:rPr>
            </a:br>
            <a:r>
              <a:rPr lang="en-US" dirty="0">
                <a:latin typeface="Yuppy SC" charset="-122"/>
                <a:ea typeface="Yuppy SC" charset="-122"/>
                <a:cs typeface="Yuppy SC" charset="-122"/>
              </a:rPr>
              <a:t>The school counselor can help me make new friends.</a:t>
            </a:r>
            <a:br>
              <a:rPr lang="en-US" dirty="0">
                <a:latin typeface="Yuppy SC" charset="-122"/>
                <a:ea typeface="Yuppy SC" charset="-122"/>
                <a:cs typeface="Yuppy SC" charset="-122"/>
              </a:rPr>
            </a:br>
            <a:endParaRPr lang="en-US" sz="8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5329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flythrough dir="out" hasBounce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eopardy 5x5 (Widescreen)" id="{2147DA48-CC9B-43A0-A4A1-F60217FDEAF1}" vid="{6BA3F16D-6B6E-4A75-A572-9BAEBC5A45A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Jeopardy 4x4 (Widescreen)</Template>
  <TotalTime>6244</TotalTime>
  <Words>118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Adobe Gothic Std B</vt:lpstr>
      <vt:lpstr>Arial</vt:lpstr>
      <vt:lpstr>Arial Black</vt:lpstr>
      <vt:lpstr>Calibri</vt:lpstr>
      <vt:lpstr>Calibri Light</vt:lpstr>
      <vt:lpstr>Helvetica Neue</vt:lpstr>
      <vt:lpstr>Tw Cen MT Condensed</vt:lpstr>
      <vt:lpstr>Yuppy SC</vt:lpstr>
      <vt:lpstr>Office Theme</vt:lpstr>
      <vt:lpstr>PowerPoint Presentation</vt:lpstr>
      <vt:lpstr>True or False:   I have to see the school counselor when I get in trouble.</vt:lpstr>
      <vt:lpstr>True or False:   The school counselor only helps students with special needs.</vt:lpstr>
      <vt:lpstr>True or False:   The school counselor sees students in groups and individually.</vt:lpstr>
      <vt:lpstr>True or False:   The school counselor can help me if I am feeling sick.</vt:lpstr>
      <vt:lpstr>True or False:   The school counselor helps students study for tests.</vt:lpstr>
      <vt:lpstr>True or False:   The school counselor can help when I feel angry or worried.</vt:lpstr>
      <vt:lpstr>True or False:   The school counselor can help me with family problems.</vt:lpstr>
      <vt:lpstr>  True or False:  The school counselor can help me make new friends. </vt:lpstr>
      <vt:lpstr>True or False:   The school counselor may talk to my teacher.</vt:lpstr>
      <vt:lpstr>True or False:   The school counselor may talk to my parents.</vt:lpstr>
      <vt:lpstr>True or False:   If I tell the school counselor a secret she will keep it ALL the time.</vt:lpstr>
      <vt:lpstr> True or False:   If I tell the school counselor someone is getting hurt or I am getting hurt, she will tell my parents.</vt:lpstr>
      <vt:lpstr>True or False:  The school counselor sees every student individually.</vt:lpstr>
      <vt:lpstr>True or False:   The school counselor sees some students in groups.</vt:lpstr>
      <vt:lpstr>True or False:   The school counselor chooses to see kids based on who she likes the best.</vt:lpstr>
      <vt:lpstr>True or False:  It is okay to ask to see the school counselor if I am having a problem.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Miller, Matt</cp:lastModifiedBy>
  <cp:revision>23</cp:revision>
  <dcterms:created xsi:type="dcterms:W3CDTF">2017-08-01T20:45:43Z</dcterms:created>
  <dcterms:modified xsi:type="dcterms:W3CDTF">2021-09-02T21:18:15Z</dcterms:modified>
</cp:coreProperties>
</file>